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5e6abffd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2c5e6abff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3574f47b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3574f47b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5a6084e28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5a6084e28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3574f47b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3574f47b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5a6084e28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5a6084e28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5a6084e28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5a6084e28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=&gt; UI: </a:t>
            </a:r>
            <a:r>
              <a:rPr lang="en" sz="1200">
                <a:solidFill>
                  <a:schemeClr val="dk1"/>
                </a:solidFill>
              </a:rPr>
              <a:t>after EDA/data wrangling, takes wrangled or unwrangled dataset from argument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=&gt; Code:  </a:t>
            </a:r>
            <a:r>
              <a:rPr lang="en" sz="1200">
                <a:solidFill>
                  <a:schemeClr val="dk1"/>
                </a:solidFill>
              </a:rPr>
              <a:t>export regression table, short regression, dataset, the fitted model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3574f47b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3574f47b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5e6abffd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5e6abffd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3574f47b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3574f47b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5a6084e28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5a6084e28_2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5a6084e28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c5a6084e28_2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39ca001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39ca001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5a6084e28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c5a6084e28_2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3574f47b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c3574f47b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5a6084e28_2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c5a6084e28_2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5a6084e28_2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5a6084e28_2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c5e6abffd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c5e6abffd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3574f47b5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3574f47b5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5a6084e2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5a6084e2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5a6084e28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5a6084e28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3574f47b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3574f47b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5a6084e28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5a6084e28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5a6084e28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5a6084e28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3f72bb3f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3f72bb3f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tool should balance the trade-off: ui(automation, prefabricated correct steps), code(flexibility)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" y="-1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3006969"/>
            <a:ext cx="6868500" cy="1249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 rot="-5400000">
            <a:off x="5806183" y="2521382"/>
            <a:ext cx="1064050" cy="1572988"/>
          </a:xfrm>
          <a:custGeom>
            <a:avLst/>
            <a:gdLst/>
            <a:ahLst/>
            <a:cxnLst/>
            <a:rect l="l" t="t" r="r" b="b"/>
            <a:pathLst>
              <a:path w="10000" h="9259" extrusionOk="0">
                <a:moveTo>
                  <a:pt x="0" y="4506"/>
                </a:moveTo>
                <a:lnTo>
                  <a:pt x="10000" y="0"/>
                </a:lnTo>
                <a:lnTo>
                  <a:pt x="10000" y="9259"/>
                </a:lnTo>
                <a:lnTo>
                  <a:pt x="0" y="9259"/>
                </a:lnTo>
                <a:lnTo>
                  <a:pt x="0" y="4506"/>
                </a:lnTo>
                <a:close/>
              </a:path>
            </a:pathLst>
          </a:custGeom>
          <a:solidFill>
            <a:srgbClr val="FF5C0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23683" y="3309133"/>
            <a:ext cx="564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3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GuidedStats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23682" y="3792568"/>
            <a:ext cx="55221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C4900"/>
                </a:solidFill>
                <a:latin typeface="Calibri"/>
                <a:ea typeface="Calibri"/>
                <a:cs typeface="Calibri"/>
                <a:sym typeface="Calibri"/>
              </a:rPr>
              <a:t>Yuqi Zhang, Will Epperson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6536157" y="2571749"/>
            <a:ext cx="764700" cy="7362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Related Work: Interactions parametrizing code</a:t>
            </a:r>
            <a:endParaRPr sz="2420"/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5134775" y="2098225"/>
            <a:ext cx="33798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202C"/>
                </a:solidFill>
              </a:rPr>
              <a:t>Translating natural language questions into </a:t>
            </a:r>
            <a:r>
              <a:rPr lang="en" sz="1300" b="1">
                <a:solidFill>
                  <a:srgbClr val="1A202C"/>
                </a:solidFill>
              </a:rPr>
              <a:t>code-free interactive blocks</a:t>
            </a:r>
            <a:r>
              <a:rPr lang="en" sz="1300">
                <a:solidFill>
                  <a:srgbClr val="1A202C"/>
                </a:solidFill>
              </a:rPr>
              <a:t> for creating charts and models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190" name="Google Shape;190;p22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838" y="1536299"/>
            <a:ext cx="2206756" cy="47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4">
            <a:alphaModFix amt="64000"/>
          </a:blip>
          <a:srcRect l="15593" r="18751" b="2181"/>
          <a:stretch/>
        </p:blipFill>
        <p:spPr>
          <a:xfrm>
            <a:off x="997225" y="1502250"/>
            <a:ext cx="3455501" cy="289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5176176" y="3080925"/>
            <a:ext cx="3230700" cy="845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202C"/>
                </a:solidFill>
              </a:rPr>
              <a:t>Not conceptualized as </a:t>
            </a:r>
            <a:r>
              <a:rPr lang="en" sz="1300" b="1">
                <a:solidFill>
                  <a:srgbClr val="1A202C"/>
                </a:solidFill>
              </a:rPr>
              <a:t>meaningful steps in statistical practice</a:t>
            </a:r>
            <a:r>
              <a:rPr lang="en" sz="1300">
                <a:solidFill>
                  <a:srgbClr val="1A202C"/>
                </a:solidFill>
              </a:rPr>
              <a:t>(such as Step “Checking Assumption”)</a:t>
            </a:r>
            <a:endParaRPr>
              <a:solidFill>
                <a:srgbClr val="1A202C"/>
              </a:solidFill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405100" y="726275"/>
            <a:ext cx="8367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Parametrize data analysis code into interactions, allowing communication between code and interactions</a:t>
            </a:r>
            <a:endParaRPr sz="1500"/>
          </a:p>
        </p:txBody>
      </p:sp>
      <p:cxnSp>
        <p:nvCxnSpPr>
          <p:cNvPr id="195" name="Google Shape;195;p22"/>
          <p:cNvCxnSpPr>
            <a:endCxn id="193" idx="2"/>
          </p:cNvCxnSpPr>
          <p:nvPr/>
        </p:nvCxnSpPr>
        <p:spPr>
          <a:xfrm>
            <a:off x="3470526" y="3809925"/>
            <a:ext cx="3321000" cy="116100"/>
          </a:xfrm>
          <a:prstGeom prst="bentConnector4">
            <a:avLst>
              <a:gd name="adj1" fmla="val -3"/>
              <a:gd name="adj2" fmla="val 305103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Related Work: Interactions parametrizing statistical analysis</a:t>
            </a:r>
            <a:endParaRPr sz="2420"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5829200" y="1626000"/>
            <a:ext cx="28731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4" b="1">
                <a:solidFill>
                  <a:srgbClr val="1A202C"/>
                </a:solidFill>
              </a:rPr>
              <a:t>B2</a:t>
            </a:r>
            <a:r>
              <a:rPr lang="en" sz="1305">
                <a:solidFill>
                  <a:srgbClr val="1A202C"/>
                </a:solidFill>
              </a:rPr>
              <a:t> </a:t>
            </a:r>
            <a:r>
              <a:rPr lang="en" sz="1305" b="1">
                <a:solidFill>
                  <a:srgbClr val="1A202C"/>
                </a:solidFill>
              </a:rPr>
              <a:t>synthesizes interactive visualizations</a:t>
            </a:r>
            <a:r>
              <a:rPr lang="en" sz="1305">
                <a:solidFill>
                  <a:srgbClr val="1A202C"/>
                </a:solidFill>
              </a:rPr>
              <a:t> with code queries, and </a:t>
            </a:r>
            <a:r>
              <a:rPr lang="en" sz="1305" b="1">
                <a:solidFill>
                  <a:srgbClr val="1A202C"/>
                </a:solidFill>
              </a:rPr>
              <a:t>export visualization or interaction history</a:t>
            </a:r>
            <a:r>
              <a:rPr lang="en" sz="1305">
                <a:solidFill>
                  <a:srgbClr val="1A202C"/>
                </a:solidFill>
              </a:rPr>
              <a:t> to code </a:t>
            </a:r>
            <a:endParaRPr sz="1305">
              <a:solidFill>
                <a:srgbClr val="1A202C"/>
              </a:solidFill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3"/>
          <p:cNvSpPr txBox="1"/>
          <p:nvPr/>
        </p:nvSpPr>
        <p:spPr>
          <a:xfrm>
            <a:off x="5829198" y="3230061"/>
            <a:ext cx="2752200" cy="845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A202C"/>
                </a:solidFill>
              </a:rPr>
              <a:t>The APIs(</a:t>
            </a:r>
            <a:r>
              <a:rPr lang="en" sz="1300" b="1">
                <a:solidFill>
                  <a:srgbClr val="1A202C"/>
                </a:solidFill>
              </a:rPr>
              <a:t>imports and exports</a:t>
            </a:r>
            <a:r>
              <a:rPr lang="en" sz="1300">
                <a:solidFill>
                  <a:srgbClr val="1A202C"/>
                </a:solidFill>
              </a:rPr>
              <a:t>) are not designed for further data analysis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69974"/>
            <a:ext cx="5200538" cy="2653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3"/>
          <p:cNvCxnSpPr>
            <a:endCxn id="204" idx="1"/>
          </p:cNvCxnSpPr>
          <p:nvPr/>
        </p:nvCxnSpPr>
        <p:spPr>
          <a:xfrm>
            <a:off x="3986298" y="3090711"/>
            <a:ext cx="1842900" cy="561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23"/>
          <p:cNvCxnSpPr>
            <a:endCxn id="204" idx="1"/>
          </p:cNvCxnSpPr>
          <p:nvPr/>
        </p:nvCxnSpPr>
        <p:spPr>
          <a:xfrm>
            <a:off x="2858898" y="2224611"/>
            <a:ext cx="2970300" cy="1428000"/>
          </a:xfrm>
          <a:prstGeom prst="bentConnector3">
            <a:avLst>
              <a:gd name="adj1" fmla="val 69225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23"/>
          <p:cNvCxnSpPr/>
          <p:nvPr/>
        </p:nvCxnSpPr>
        <p:spPr>
          <a:xfrm rot="10800000" flipH="1">
            <a:off x="415900" y="4509650"/>
            <a:ext cx="8463900" cy="35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3"/>
          <p:cNvSpPr txBox="1"/>
          <p:nvPr/>
        </p:nvSpPr>
        <p:spPr>
          <a:xfrm>
            <a:off x="415900" y="4518300"/>
            <a:ext cx="78990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aseline="30000">
                <a:solidFill>
                  <a:schemeClr val="accent2"/>
                </a:solidFill>
                <a:highlight>
                  <a:srgbClr val="FFFFFF"/>
                </a:highlight>
              </a:rPr>
              <a:t>1</a:t>
            </a:r>
            <a:r>
              <a:rPr lang="en" sz="900">
                <a:solidFill>
                  <a:schemeClr val="accent2"/>
                </a:solidFill>
                <a:highlight>
                  <a:srgbClr val="FFFFFF"/>
                </a:highlight>
              </a:rPr>
              <a:t> 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Y. Wu, J. M. Hellerstein, and A. Satyanarayan. B2: Bridging code and interactive visualization in computational notebooks. In </a:t>
            </a:r>
            <a:r>
              <a:rPr lang="en" sz="900" i="1">
                <a:solidFill>
                  <a:schemeClr val="dk2"/>
                </a:solidFill>
                <a:highlight>
                  <a:srgbClr val="FFFFFF"/>
                </a:highlight>
              </a:rPr>
              <a:t>Proceedings of the 33rd Annual ACM Symposium on User Interface Software and Technology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, UIST ’20, p. 152–165. Association for Computing Machinery, New York, NY, USA, 2020.</a:t>
            </a:r>
            <a:endParaRPr sz="9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210" name="Google Shape;21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405100" y="726275"/>
            <a:ext cx="8367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Parametrize data analysis code into interactions, allowing communication between code and interactions</a:t>
            </a:r>
            <a:endParaRPr sz="1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Softwares for guided statistical analysis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4995550" y="1333575"/>
            <a:ext cx="3738300" cy="12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highlight>
                  <a:srgbClr val="FFFFFF"/>
                </a:highlight>
              </a:rPr>
              <a:t>Tisane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300" b="1">
                <a:solidFill>
                  <a:schemeClr val="dk1"/>
                </a:solidFill>
                <a:highlight>
                  <a:srgbClr val="FFFFFF"/>
                </a:highlight>
              </a:rPr>
              <a:t>authors generalized linear models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: specification of variables, inferring candidate models, and asking follow-up questions to disambiguate model details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218" name="Google Shape;218;p24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75" y="878675"/>
            <a:ext cx="3612126" cy="120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75" y="2071300"/>
            <a:ext cx="3612134" cy="229621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4995550" y="23299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5046700" y="2787150"/>
            <a:ext cx="3136500" cy="845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No </a:t>
            </a:r>
            <a:r>
              <a:rPr lang="en" sz="1300" b="1">
                <a:solidFill>
                  <a:schemeClr val="dk1"/>
                </a:solidFill>
              </a:rPr>
              <a:t>iterative development</a:t>
            </a:r>
            <a:r>
              <a:rPr lang="en" sz="1300">
                <a:solidFill>
                  <a:schemeClr val="dk1"/>
                </a:solidFill>
              </a:rPr>
              <a:t> of models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No interface communicating with code to support further data analysis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0" y="0"/>
            <a:ext cx="30000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224" name="Google Shape;224;p24"/>
          <p:cNvCxnSpPr/>
          <p:nvPr/>
        </p:nvCxnSpPr>
        <p:spPr>
          <a:xfrm rot="10800000" flipH="1">
            <a:off x="415900" y="4509650"/>
            <a:ext cx="8463900" cy="35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4"/>
          <p:cNvSpPr txBox="1"/>
          <p:nvPr/>
        </p:nvSpPr>
        <p:spPr>
          <a:xfrm>
            <a:off x="415900" y="4518300"/>
            <a:ext cx="78990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aseline="30000">
                <a:solidFill>
                  <a:schemeClr val="accent2"/>
                </a:solidFill>
                <a:highlight>
                  <a:srgbClr val="FFFFFF"/>
                </a:highlight>
              </a:rPr>
              <a:t>1</a:t>
            </a:r>
            <a:r>
              <a:rPr lang="en" sz="900">
                <a:solidFill>
                  <a:schemeClr val="accent2"/>
                </a:solidFill>
                <a:highlight>
                  <a:srgbClr val="FFFFFF"/>
                </a:highlight>
              </a:rPr>
              <a:t> 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E. Jun, A. Seo, J. Heer, and R. Just. Tisane: Authoring statistical models via formal reasoning from conceptual and data relationships. </a:t>
            </a:r>
            <a:r>
              <a:rPr lang="en" sz="900" i="1">
                <a:solidFill>
                  <a:schemeClr val="dk2"/>
                </a:solidFill>
                <a:highlight>
                  <a:srgbClr val="FFFFFF"/>
                </a:highlight>
              </a:rPr>
              <a:t>Proceedings of the 2022 CHI Conference on Human Factors in Computing Systems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, 2022.</a:t>
            </a:r>
            <a:endParaRPr sz="9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Work: Softwares for guided statistical analysis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4844700" y="1196175"/>
            <a:ext cx="36051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highlight>
                  <a:srgbClr val="FFFFFF"/>
                </a:highlight>
              </a:rPr>
              <a:t>Statsplorer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300" b="1">
                <a:solidFill>
                  <a:schemeClr val="dk1"/>
                </a:solidFill>
                <a:highlight>
                  <a:srgbClr val="FFFFFF"/>
                </a:highlight>
              </a:rPr>
              <a:t>automatically tests statistical assumptions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and uses visualizations to guide in selecting statistical tests and interpreting the results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233" name="Google Shape;233;p25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00" y="1033250"/>
            <a:ext cx="4231424" cy="252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5"/>
          <p:cNvCxnSpPr>
            <a:endCxn id="236" idx="2"/>
          </p:cNvCxnSpPr>
          <p:nvPr/>
        </p:nvCxnSpPr>
        <p:spPr>
          <a:xfrm>
            <a:off x="3056500" y="2901350"/>
            <a:ext cx="3488400" cy="675900"/>
          </a:xfrm>
          <a:prstGeom prst="bentConnector4">
            <a:avLst>
              <a:gd name="adj1" fmla="val 27769"/>
              <a:gd name="adj2" fmla="val 135231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p25"/>
          <p:cNvSpPr txBox="1"/>
          <p:nvPr/>
        </p:nvSpPr>
        <p:spPr>
          <a:xfrm>
            <a:off x="4993900" y="2502050"/>
            <a:ext cx="3102000" cy="1075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No </a:t>
            </a:r>
            <a:r>
              <a:rPr lang="en" sz="1300" b="1">
                <a:solidFill>
                  <a:schemeClr val="dk1"/>
                </a:solidFill>
              </a:rPr>
              <a:t>guidance on next steps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UI-based, not allowing codes to communicate with UI(e.g., wrangling dataset)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237" name="Google Shape;237;p25"/>
          <p:cNvCxnSpPr/>
          <p:nvPr/>
        </p:nvCxnSpPr>
        <p:spPr>
          <a:xfrm rot="10800000" flipH="1">
            <a:off x="415900" y="4509650"/>
            <a:ext cx="8463900" cy="35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5"/>
          <p:cNvSpPr txBox="1"/>
          <p:nvPr/>
        </p:nvSpPr>
        <p:spPr>
          <a:xfrm>
            <a:off x="415900" y="4518300"/>
            <a:ext cx="78990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aseline="30000">
                <a:solidFill>
                  <a:schemeClr val="dk2"/>
                </a:solidFill>
                <a:highlight>
                  <a:srgbClr val="FFFFFF"/>
                </a:highlight>
              </a:rPr>
              <a:t>1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 C. Wacharamanotham, K. Subramanian, S. T. Völkel, and J. O. Borchers. Statsplorer: Guiding novices in statistical analysis. </a:t>
            </a:r>
            <a:r>
              <a:rPr lang="en" sz="900" i="1">
                <a:solidFill>
                  <a:schemeClr val="dk2"/>
                </a:solidFill>
                <a:highlight>
                  <a:srgbClr val="FFFFFF"/>
                </a:highlight>
              </a:rPr>
              <a:t>Proceedings of the 33rd Annual ACM Conference on Human Factors in Computing Systems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, 2015.</a:t>
            </a:r>
            <a:endParaRPr sz="9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GuidedStats</a:t>
            </a:r>
            <a:endParaRPr/>
          </a:p>
        </p:txBody>
      </p:sp>
      <p:cxnSp>
        <p:nvCxnSpPr>
          <p:cNvPr id="245" name="Google Shape;245;p26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538375" y="1152475"/>
            <a:ext cx="780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Provides </a:t>
            </a:r>
            <a:r>
              <a:rPr lang="en" sz="1600" b="1">
                <a:solidFill>
                  <a:schemeClr val="dk1"/>
                </a:solidFill>
              </a:rPr>
              <a:t>stepwise instructions</a:t>
            </a:r>
            <a:r>
              <a:rPr lang="en" sz="1600">
                <a:solidFill>
                  <a:schemeClr val="dk1"/>
                </a:solidFill>
              </a:rPr>
              <a:t> on its usage to the analysis workflow and </a:t>
            </a:r>
            <a:r>
              <a:rPr lang="en" sz="1600" b="1">
                <a:solidFill>
                  <a:schemeClr val="dk1"/>
                </a:solidFill>
              </a:rPr>
              <a:t>statistical concept explanation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Assumptions are </a:t>
            </a:r>
            <a:r>
              <a:rPr lang="en" sz="1600" b="1">
                <a:solidFill>
                  <a:schemeClr val="dk1"/>
                </a:solidFill>
              </a:rPr>
              <a:t>automatically verified</a:t>
            </a:r>
            <a:r>
              <a:rPr lang="en" sz="1600">
                <a:solidFill>
                  <a:schemeClr val="dk1"/>
                </a:solidFill>
              </a:rPr>
              <a:t> and well-explained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Seamless </a:t>
            </a:r>
            <a:r>
              <a:rPr lang="en" sz="1600" b="1">
                <a:solidFill>
                  <a:schemeClr val="dk1"/>
                </a:solidFill>
              </a:rPr>
              <a:t>bidirectional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 b="1">
                <a:solidFill>
                  <a:schemeClr val="dk1"/>
                </a:solidFill>
              </a:rPr>
              <a:t>communication between UI and code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 b="1">
                <a:solidFill>
                  <a:schemeClr val="dk1"/>
                </a:solidFill>
              </a:rPr>
              <a:t>Iterative</a:t>
            </a:r>
            <a:r>
              <a:rPr lang="en" sz="1600">
                <a:solidFill>
                  <a:schemeClr val="dk1"/>
                </a:solidFill>
              </a:rPr>
              <a:t>: previous steps can be modified during the iteration of decision choices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247" name="Google Shape;24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806375" y="715851"/>
            <a:ext cx="8157300" cy="1407900"/>
          </a:xfrm>
          <a:prstGeom prst="flowChartAlternateProcess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1181296" y="1016966"/>
            <a:ext cx="1442100" cy="619800"/>
          </a:xfrm>
          <a:prstGeom prst="chevron">
            <a:avLst>
              <a:gd name="adj" fmla="val 50000"/>
            </a:avLst>
          </a:prstGeom>
          <a:solidFill>
            <a:srgbClr val="89AB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Dataset Loading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2292389" y="1016966"/>
            <a:ext cx="1442100" cy="619800"/>
          </a:xfrm>
          <a:prstGeom prst="chevron">
            <a:avLst>
              <a:gd name="adj" fmla="val 50000"/>
            </a:avLst>
          </a:prstGeom>
          <a:solidFill>
            <a:srgbClr val="EA738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Variable Selection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257" name="Google Shape;257;p27"/>
          <p:cNvSpPr/>
          <p:nvPr/>
        </p:nvSpPr>
        <p:spPr>
          <a:xfrm>
            <a:off x="3418850" y="1016975"/>
            <a:ext cx="1515300" cy="619800"/>
          </a:xfrm>
          <a:prstGeom prst="chevron">
            <a:avLst>
              <a:gd name="adj" fmla="val 50000"/>
            </a:avLst>
          </a:prstGeom>
          <a:solidFill>
            <a:srgbClr val="89AB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Assumption Checking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4861154" y="1060654"/>
            <a:ext cx="3132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…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4985930" y="1016966"/>
            <a:ext cx="1442100" cy="619800"/>
          </a:xfrm>
          <a:prstGeom prst="chevron">
            <a:avLst>
              <a:gd name="adj" fmla="val 50000"/>
            </a:avLst>
          </a:prstGeom>
          <a:solidFill>
            <a:srgbClr val="EA738D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Train Test Split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6122031" y="1016966"/>
            <a:ext cx="1442100" cy="619800"/>
          </a:xfrm>
          <a:prstGeom prst="chevron">
            <a:avLst>
              <a:gd name="adj" fmla="val 50000"/>
            </a:avLst>
          </a:prstGeom>
          <a:solidFill>
            <a:srgbClr val="89ABE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Modeling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261" name="Google Shape;261;p27"/>
          <p:cNvSpPr/>
          <p:nvPr/>
        </p:nvSpPr>
        <p:spPr>
          <a:xfrm>
            <a:off x="7260078" y="1016966"/>
            <a:ext cx="1442100" cy="619800"/>
          </a:xfrm>
          <a:prstGeom prst="chevron">
            <a:avLst>
              <a:gd name="adj" fmla="val 50000"/>
            </a:avLst>
          </a:prstGeom>
          <a:solidFill>
            <a:srgbClr val="EA738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Evaluation</a:t>
            </a:r>
            <a:endParaRPr sz="900" b="1">
              <a:solidFill>
                <a:schemeClr val="lt1"/>
              </a:solidFill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4270524" y="659250"/>
            <a:ext cx="13002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Workflow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263" name="Google Shape;263;p27"/>
          <p:cNvSpPr/>
          <p:nvPr/>
        </p:nvSpPr>
        <p:spPr>
          <a:xfrm>
            <a:off x="791125" y="2538038"/>
            <a:ext cx="8157300" cy="2273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27"/>
          <p:cNvGrpSpPr/>
          <p:nvPr/>
        </p:nvGrpSpPr>
        <p:grpSpPr>
          <a:xfrm>
            <a:off x="1940847" y="4116064"/>
            <a:ext cx="1169100" cy="651959"/>
            <a:chOff x="1940847" y="4116064"/>
            <a:chExt cx="1169100" cy="651959"/>
          </a:xfrm>
        </p:grpSpPr>
        <p:pic>
          <p:nvPicPr>
            <p:cNvPr id="265" name="Google Shape;26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5712" y="4116064"/>
              <a:ext cx="419568" cy="419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7"/>
            <p:cNvSpPr txBox="1"/>
            <p:nvPr/>
          </p:nvSpPr>
          <p:spPr>
            <a:xfrm>
              <a:off x="1940847" y="4410423"/>
              <a:ext cx="11691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Import Data</a:t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67" name="Google Shape;267;p27"/>
          <p:cNvCxnSpPr/>
          <p:nvPr/>
        </p:nvCxnSpPr>
        <p:spPr>
          <a:xfrm rot="10800000">
            <a:off x="2525496" y="3777919"/>
            <a:ext cx="0" cy="3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68" name="Google Shape;268;p27"/>
          <p:cNvGrpSpPr/>
          <p:nvPr/>
        </p:nvGrpSpPr>
        <p:grpSpPr>
          <a:xfrm>
            <a:off x="1033316" y="2598086"/>
            <a:ext cx="3132300" cy="1082100"/>
            <a:chOff x="1033316" y="2598086"/>
            <a:chExt cx="3132300" cy="1082100"/>
          </a:xfrm>
        </p:grpSpPr>
        <p:sp>
          <p:nvSpPr>
            <p:cNvPr id="269" name="Google Shape;269;p27"/>
            <p:cNvSpPr/>
            <p:nvPr/>
          </p:nvSpPr>
          <p:spPr>
            <a:xfrm>
              <a:off x="1033316" y="2598086"/>
              <a:ext cx="3132300" cy="1082100"/>
            </a:xfrm>
            <a:prstGeom prst="flowChartAlternateProcess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0" name="Google Shape;27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92309" y="2779421"/>
              <a:ext cx="419568" cy="4195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1" name="Google Shape;271;p27"/>
            <p:cNvGrpSpPr/>
            <p:nvPr/>
          </p:nvGrpSpPr>
          <p:grpSpPr>
            <a:xfrm>
              <a:off x="2697332" y="2779431"/>
              <a:ext cx="1169278" cy="804703"/>
              <a:chOff x="2129613" y="3099726"/>
              <a:chExt cx="1204200" cy="828737"/>
            </a:xfrm>
          </p:grpSpPr>
          <p:pic>
            <p:nvPicPr>
              <p:cNvPr id="272" name="Google Shape;272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16800" y="3099726"/>
                <a:ext cx="432100" cy="432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3" name="Google Shape;273;p27"/>
              <p:cNvSpPr txBox="1"/>
              <p:nvPr/>
            </p:nvSpPr>
            <p:spPr>
              <a:xfrm>
                <a:off x="2129613" y="3560063"/>
                <a:ext cx="1204200" cy="36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2"/>
                    </a:solidFill>
                  </a:rPr>
                  <a:t>Data Manipulation</a:t>
                </a:r>
                <a:endParaRPr sz="900">
                  <a:solidFill>
                    <a:schemeClr val="dk2"/>
                  </a:solidFill>
                </a:endParaRPr>
              </a:p>
            </p:txBody>
          </p:sp>
        </p:grpSp>
        <p:sp>
          <p:nvSpPr>
            <p:cNvPr id="274" name="Google Shape;274;p27"/>
            <p:cNvSpPr txBox="1"/>
            <p:nvPr/>
          </p:nvSpPr>
          <p:spPr>
            <a:xfrm>
              <a:off x="2368920" y="2779425"/>
              <a:ext cx="3132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</a:rPr>
                <a:t>…</a:t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275" name="Google Shape;275;p27"/>
            <p:cNvSpPr txBox="1"/>
            <p:nvPr/>
          </p:nvSpPr>
          <p:spPr>
            <a:xfrm>
              <a:off x="1119783" y="3226433"/>
              <a:ext cx="15153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</a:rPr>
                <a:t>Exploratory Data Analysis</a:t>
              </a:r>
              <a:endParaRPr sz="900">
                <a:solidFill>
                  <a:schemeClr val="dk2"/>
                </a:solidFill>
              </a:endParaRPr>
            </a:p>
          </p:txBody>
        </p:sp>
      </p:grpSp>
      <p:grpSp>
        <p:nvGrpSpPr>
          <p:cNvPr id="276" name="Google Shape;276;p27"/>
          <p:cNvGrpSpPr/>
          <p:nvPr/>
        </p:nvGrpSpPr>
        <p:grpSpPr>
          <a:xfrm>
            <a:off x="4604207" y="2601521"/>
            <a:ext cx="4110600" cy="1082100"/>
            <a:chOff x="4604207" y="2601521"/>
            <a:chExt cx="4110600" cy="1082100"/>
          </a:xfrm>
        </p:grpSpPr>
        <p:sp>
          <p:nvSpPr>
            <p:cNvPr id="277" name="Google Shape;277;p27"/>
            <p:cNvSpPr/>
            <p:nvPr/>
          </p:nvSpPr>
          <p:spPr>
            <a:xfrm>
              <a:off x="4604207" y="2601521"/>
              <a:ext cx="4110600" cy="1082100"/>
            </a:xfrm>
            <a:prstGeom prst="flowChartAlternateProcess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8" name="Google Shape;27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20122" y="2869177"/>
              <a:ext cx="419568" cy="419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27"/>
            <p:cNvSpPr txBox="1"/>
            <p:nvPr/>
          </p:nvSpPr>
          <p:spPr>
            <a:xfrm>
              <a:off x="4952334" y="3226433"/>
              <a:ext cx="5574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</a:rPr>
                <a:t>Report</a:t>
              </a:r>
              <a:endParaRPr sz="900">
                <a:solidFill>
                  <a:schemeClr val="dk2"/>
                </a:solidFill>
              </a:endParaRPr>
            </a:p>
          </p:txBody>
        </p:sp>
        <p:pic>
          <p:nvPicPr>
            <p:cNvPr id="280" name="Google Shape;280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47946" y="2835751"/>
              <a:ext cx="419568" cy="419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27"/>
            <p:cNvSpPr txBox="1"/>
            <p:nvPr/>
          </p:nvSpPr>
          <p:spPr>
            <a:xfrm>
              <a:off x="5870898" y="3226433"/>
              <a:ext cx="6147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</a:rPr>
                <a:t>Dataset</a:t>
              </a:r>
              <a:endParaRPr sz="900">
                <a:solidFill>
                  <a:schemeClr val="dk2"/>
                </a:solidFill>
              </a:endParaRPr>
            </a:p>
          </p:txBody>
        </p:sp>
        <p:pic>
          <p:nvPicPr>
            <p:cNvPr id="282" name="Google Shape;282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75758" y="2869177"/>
              <a:ext cx="419568" cy="419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27"/>
            <p:cNvSpPr txBox="1"/>
            <p:nvPr/>
          </p:nvSpPr>
          <p:spPr>
            <a:xfrm>
              <a:off x="6875758" y="3226433"/>
              <a:ext cx="6147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</a:rPr>
                <a:t>Table</a:t>
              </a:r>
              <a:endParaRPr sz="900">
                <a:solidFill>
                  <a:schemeClr val="dk2"/>
                </a:solidFill>
              </a:endParaRPr>
            </a:p>
          </p:txBody>
        </p:sp>
        <p:pic>
          <p:nvPicPr>
            <p:cNvPr id="284" name="Google Shape;284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03571" y="2812859"/>
              <a:ext cx="532202" cy="532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27"/>
            <p:cNvSpPr txBox="1"/>
            <p:nvPr/>
          </p:nvSpPr>
          <p:spPr>
            <a:xfrm>
              <a:off x="7838891" y="3226433"/>
              <a:ext cx="6147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</a:rPr>
                <a:t>Model</a:t>
              </a:r>
              <a:endParaRPr sz="900">
                <a:solidFill>
                  <a:schemeClr val="dk2"/>
                </a:solidFill>
              </a:endParaRPr>
            </a:p>
          </p:txBody>
        </p:sp>
      </p:grpSp>
      <p:cxnSp>
        <p:nvCxnSpPr>
          <p:cNvPr id="286" name="Google Shape;286;p27"/>
          <p:cNvCxnSpPr/>
          <p:nvPr/>
        </p:nvCxnSpPr>
        <p:spPr>
          <a:xfrm>
            <a:off x="6659469" y="3770278"/>
            <a:ext cx="0" cy="329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87" name="Google Shape;287;p27"/>
          <p:cNvGrpSpPr/>
          <p:nvPr/>
        </p:nvGrpSpPr>
        <p:grpSpPr>
          <a:xfrm>
            <a:off x="5899323" y="4164419"/>
            <a:ext cx="1668300" cy="647225"/>
            <a:chOff x="5899323" y="4164419"/>
            <a:chExt cx="1668300" cy="647225"/>
          </a:xfrm>
        </p:grpSpPr>
        <p:pic>
          <p:nvPicPr>
            <p:cNvPr id="288" name="Google Shape;288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480611" y="4164419"/>
              <a:ext cx="357716" cy="357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27"/>
            <p:cNvSpPr txBox="1"/>
            <p:nvPr/>
          </p:nvSpPr>
          <p:spPr>
            <a:xfrm>
              <a:off x="5899323" y="4454045"/>
              <a:ext cx="16683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Further Analysis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90" name="Google Shape;290;p27"/>
          <p:cNvGrpSpPr/>
          <p:nvPr/>
        </p:nvGrpSpPr>
        <p:grpSpPr>
          <a:xfrm>
            <a:off x="1718889" y="2180447"/>
            <a:ext cx="794585" cy="357600"/>
            <a:chOff x="1718889" y="2180447"/>
            <a:chExt cx="794585" cy="357600"/>
          </a:xfrm>
        </p:grpSpPr>
        <p:cxnSp>
          <p:nvCxnSpPr>
            <p:cNvPr id="291" name="Google Shape;291;p27"/>
            <p:cNvCxnSpPr/>
            <p:nvPr/>
          </p:nvCxnSpPr>
          <p:spPr>
            <a:xfrm rot="10800000">
              <a:off x="1718889" y="2202204"/>
              <a:ext cx="0" cy="314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2" name="Google Shape;292;p27"/>
            <p:cNvSpPr txBox="1"/>
            <p:nvPr/>
          </p:nvSpPr>
          <p:spPr>
            <a:xfrm>
              <a:off x="1792874" y="2180447"/>
              <a:ext cx="72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Import</a:t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93" name="Google Shape;293;p27"/>
          <p:cNvGrpSpPr/>
          <p:nvPr/>
        </p:nvGrpSpPr>
        <p:grpSpPr>
          <a:xfrm>
            <a:off x="6881439" y="2180447"/>
            <a:ext cx="811335" cy="357600"/>
            <a:chOff x="6881439" y="2180447"/>
            <a:chExt cx="811335" cy="357600"/>
          </a:xfrm>
        </p:grpSpPr>
        <p:cxnSp>
          <p:nvCxnSpPr>
            <p:cNvPr id="294" name="Google Shape;294;p27"/>
            <p:cNvCxnSpPr/>
            <p:nvPr/>
          </p:nvCxnSpPr>
          <p:spPr>
            <a:xfrm>
              <a:off x="6881439" y="2196286"/>
              <a:ext cx="0" cy="329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5" name="Google Shape;295;p27"/>
            <p:cNvSpPr txBox="1"/>
            <p:nvPr/>
          </p:nvSpPr>
          <p:spPr>
            <a:xfrm>
              <a:off x="6972174" y="2180447"/>
              <a:ext cx="7206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Export</a:t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96" name="Google Shape;296;p27"/>
          <p:cNvSpPr txBox="1"/>
          <p:nvPr/>
        </p:nvSpPr>
        <p:spPr>
          <a:xfrm>
            <a:off x="959326" y="1157300"/>
            <a:ext cx="720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Step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-76200" y="1084400"/>
            <a:ext cx="1300200" cy="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Interface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0" y="3544363"/>
            <a:ext cx="1300200" cy="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Code</a:t>
            </a:r>
            <a:endParaRPr sz="1500">
              <a:solidFill>
                <a:schemeClr val="dk2"/>
              </a:solidFill>
            </a:endParaRPr>
          </a:p>
        </p:txBody>
      </p:sp>
      <p:grpSp>
        <p:nvGrpSpPr>
          <p:cNvPr id="299" name="Google Shape;299;p27"/>
          <p:cNvGrpSpPr/>
          <p:nvPr/>
        </p:nvGrpSpPr>
        <p:grpSpPr>
          <a:xfrm>
            <a:off x="1863575" y="1636900"/>
            <a:ext cx="6195300" cy="357600"/>
            <a:chOff x="1863575" y="1636900"/>
            <a:chExt cx="6195300" cy="357600"/>
          </a:xfrm>
        </p:grpSpPr>
        <p:grpSp>
          <p:nvGrpSpPr>
            <p:cNvPr id="300" name="Google Shape;300;p27"/>
            <p:cNvGrpSpPr/>
            <p:nvPr/>
          </p:nvGrpSpPr>
          <p:grpSpPr>
            <a:xfrm>
              <a:off x="1863575" y="1762450"/>
              <a:ext cx="6195300" cy="208800"/>
              <a:chOff x="1863575" y="1914850"/>
              <a:chExt cx="6195300" cy="208800"/>
            </a:xfrm>
          </p:grpSpPr>
          <p:cxnSp>
            <p:nvCxnSpPr>
              <p:cNvPr id="301" name="Google Shape;301;p27"/>
              <p:cNvCxnSpPr/>
              <p:nvPr/>
            </p:nvCxnSpPr>
            <p:spPr>
              <a:xfrm>
                <a:off x="1863575" y="2123650"/>
                <a:ext cx="6195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302;p27"/>
              <p:cNvCxnSpPr/>
              <p:nvPr/>
            </p:nvCxnSpPr>
            <p:spPr>
              <a:xfrm>
                <a:off x="1863575" y="1914850"/>
                <a:ext cx="0" cy="20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27"/>
              <p:cNvCxnSpPr/>
              <p:nvPr/>
            </p:nvCxnSpPr>
            <p:spPr>
              <a:xfrm>
                <a:off x="8058875" y="1914850"/>
                <a:ext cx="0" cy="20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304" name="Google Shape;304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071150" y="1687225"/>
              <a:ext cx="246575" cy="24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7"/>
            <p:cNvSpPr txBox="1"/>
            <p:nvPr/>
          </p:nvSpPr>
          <p:spPr>
            <a:xfrm>
              <a:off x="4131349" y="1636900"/>
              <a:ext cx="11382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chemeClr val="dk1"/>
                  </a:solidFill>
                </a:rPr>
                <a:t>Explanation</a:t>
              </a:r>
              <a:endParaRPr sz="1100" b="1">
                <a:solidFill>
                  <a:schemeClr val="dk1"/>
                </a:solidFill>
              </a:endParaRPr>
            </a:p>
          </p:txBody>
        </p:sp>
      </p:grpSp>
      <p:sp>
        <p:nvSpPr>
          <p:cNvPr id="306" name="Google Shape;3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Linear Regression(GuidedStats)</a:t>
            </a:r>
            <a:endParaRPr/>
          </a:p>
        </p:txBody>
      </p:sp>
      <p:cxnSp>
        <p:nvCxnSpPr>
          <p:cNvPr id="312" name="Google Shape;312;p28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3" name="Google Shape;3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675" y="1262175"/>
            <a:ext cx="734125" cy="7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8"/>
          <p:cNvSpPr txBox="1"/>
          <p:nvPr/>
        </p:nvSpPr>
        <p:spPr>
          <a:xfrm>
            <a:off x="2608950" y="1119200"/>
            <a:ext cx="50574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highlight>
                  <a:srgbClr val="FFFFFF"/>
                </a:highlight>
              </a:rPr>
              <a:t>Statistical novice</a:t>
            </a:r>
            <a:endParaRPr sz="1600" b="1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</a:rPr>
              <a:t>Intermediate level of Python programming</a:t>
            </a:r>
            <a:endParaRPr sz="16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</a:rPr>
              <a:t>User of Jupyter Notebook</a:t>
            </a:r>
            <a:endParaRPr sz="16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15" name="Google Shape;3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00" y="2362075"/>
            <a:ext cx="3502886" cy="2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8"/>
          <p:cNvSpPr txBox="1"/>
          <p:nvPr/>
        </p:nvSpPr>
        <p:spPr>
          <a:xfrm>
            <a:off x="4424250" y="2895475"/>
            <a:ext cx="41964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highlight>
                  <a:srgbClr val="FFFFFF"/>
                </a:highlight>
              </a:rPr>
              <a:t>The California Housing Prices Dataset</a:t>
            </a:r>
            <a:endParaRPr sz="1600" b="1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rgbClr val="FFFFFF"/>
                </a:highlight>
              </a:rPr>
              <a:t>20,640 observations of median house value with 9 related characteristics of all the block groups in California</a:t>
            </a:r>
            <a:endParaRPr sz="16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317" name="Google Shape;3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Linear Regression(GuidedStats)</a:t>
            </a:r>
            <a:endParaRPr/>
          </a:p>
        </p:txBody>
      </p:sp>
      <p:cxnSp>
        <p:nvCxnSpPr>
          <p:cNvPr id="323" name="Google Shape;323;p29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4" name="Google Shape;3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187100"/>
            <a:ext cx="6713999" cy="31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 txBox="1"/>
          <p:nvPr/>
        </p:nvSpPr>
        <p:spPr>
          <a:xfrm>
            <a:off x="7254301" y="2366575"/>
            <a:ext cx="1836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➊ Click to select “median house value” as dependent variable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966" y="3172370"/>
            <a:ext cx="296700" cy="29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29"/>
          <p:cNvCxnSpPr>
            <a:endCxn id="325" idx="0"/>
          </p:cNvCxnSpPr>
          <p:nvPr/>
        </p:nvCxnSpPr>
        <p:spPr>
          <a:xfrm rot="10800000" flipH="1">
            <a:off x="5389351" y="2366575"/>
            <a:ext cx="2783400" cy="816600"/>
          </a:xfrm>
          <a:prstGeom prst="bentConnector4">
            <a:avLst>
              <a:gd name="adj1" fmla="val 33501"/>
              <a:gd name="adj2" fmla="val 129161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7850"/>
            <a:ext cx="6396636" cy="33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Linear Regression(GuidedStats)</a:t>
            </a:r>
            <a:endParaRPr/>
          </a:p>
        </p:txBody>
      </p:sp>
      <p:cxnSp>
        <p:nvCxnSpPr>
          <p:cNvPr id="335" name="Google Shape;335;p30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30"/>
          <p:cNvSpPr txBox="1"/>
          <p:nvPr/>
        </p:nvSpPr>
        <p:spPr>
          <a:xfrm>
            <a:off x="7101901" y="1375975"/>
            <a:ext cx="1836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➋ Seeing outliers, user can decide to delete their rows or not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7" name="Google Shape;3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641" y="3099120"/>
            <a:ext cx="296700" cy="29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30"/>
          <p:cNvCxnSpPr>
            <a:stCxn id="337" idx="3"/>
            <a:endCxn id="336" idx="0"/>
          </p:cNvCxnSpPr>
          <p:nvPr/>
        </p:nvCxnSpPr>
        <p:spPr>
          <a:xfrm rot="10800000" flipH="1">
            <a:off x="5606341" y="1376070"/>
            <a:ext cx="2414100" cy="1871400"/>
          </a:xfrm>
          <a:prstGeom prst="bentConnector4">
            <a:avLst>
              <a:gd name="adj1" fmla="val 30976"/>
              <a:gd name="adj2" fmla="val 112729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30"/>
          <p:cNvSpPr txBox="1"/>
          <p:nvPr/>
        </p:nvSpPr>
        <p:spPr>
          <a:xfrm>
            <a:off x="7119100" y="2934800"/>
            <a:ext cx="1836900" cy="11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explanation block explains why users should check outliers and the definition of outliers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40" name="Google Shape;340;p30"/>
          <p:cNvCxnSpPr/>
          <p:nvPr/>
        </p:nvCxnSpPr>
        <p:spPr>
          <a:xfrm rot="10800000" flipH="1">
            <a:off x="1955250" y="3507675"/>
            <a:ext cx="5106900" cy="405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" name="Google Shape;34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1"/>
          <p:cNvPicPr preferRelativeResize="0"/>
          <p:nvPr/>
        </p:nvPicPr>
        <p:blipFill rotWithShape="1">
          <a:blip r:embed="rId3">
            <a:alphaModFix/>
          </a:blip>
          <a:srcRect t="-786"/>
          <a:stretch/>
        </p:blipFill>
        <p:spPr>
          <a:xfrm>
            <a:off x="415900" y="763375"/>
            <a:ext cx="5958401" cy="36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Linear Regression(GuidedStats)</a:t>
            </a:r>
            <a:endParaRPr/>
          </a:p>
        </p:txBody>
      </p:sp>
      <p:cxnSp>
        <p:nvCxnSpPr>
          <p:cNvPr id="348" name="Google Shape;348;p31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Google Shape;349;p31"/>
          <p:cNvSpPr txBox="1"/>
          <p:nvPr/>
        </p:nvSpPr>
        <p:spPr>
          <a:xfrm>
            <a:off x="6873301" y="2366575"/>
            <a:ext cx="1836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❸ Select “median income” as independent variable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241" y="1981795"/>
            <a:ext cx="296700" cy="29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1"/>
          <p:cNvCxnSpPr>
            <a:endCxn id="349" idx="0"/>
          </p:cNvCxnSpPr>
          <p:nvPr/>
        </p:nvCxnSpPr>
        <p:spPr>
          <a:xfrm>
            <a:off x="4838251" y="2040175"/>
            <a:ext cx="2953500" cy="326400"/>
          </a:xfrm>
          <a:prstGeom prst="bentConnector2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Google Shape;35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900" y="1108300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Statistical analysis is widely adopted, but </a:t>
            </a:r>
            <a:r>
              <a:rPr lang="en" b="1">
                <a:solidFill>
                  <a:schemeClr val="accent5"/>
                </a:solidFill>
                <a:highlight>
                  <a:srgbClr val="FFFFFF"/>
                </a:highlight>
              </a:rPr>
              <a:t>easily misused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for not following rigorous statistical procedures and </a:t>
            </a:r>
            <a:r>
              <a:rPr lang="en" b="1">
                <a:solidFill>
                  <a:schemeClr val="accent5"/>
                </a:solidFill>
                <a:highlight>
                  <a:srgbClr val="FFFFFF"/>
                </a:highlight>
              </a:rPr>
              <a:t>violating assumptions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cxnSp>
        <p:nvCxnSpPr>
          <p:cNvPr id="67" name="Google Shape;67;p14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4"/>
          <p:cNvCxnSpPr/>
          <p:nvPr/>
        </p:nvCxnSpPr>
        <p:spPr>
          <a:xfrm rot="10800000" flipH="1">
            <a:off x="415900" y="4509650"/>
            <a:ext cx="8463900" cy="35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4"/>
          <p:cNvSpPr txBox="1"/>
          <p:nvPr/>
        </p:nvSpPr>
        <p:spPr>
          <a:xfrm>
            <a:off x="415900" y="4518300"/>
            <a:ext cx="78990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aseline="30000">
                <a:solidFill>
                  <a:schemeClr val="dk2"/>
                </a:solidFill>
                <a:highlight>
                  <a:srgbClr val="FFFFFF"/>
                </a:highlight>
              </a:rPr>
              <a:t>1 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Thiese, Matthew S et al. “The misuse and abuse of statistics in biomedical research.” </a:t>
            </a:r>
            <a:r>
              <a:rPr lang="en" sz="900" i="1">
                <a:solidFill>
                  <a:schemeClr val="dk2"/>
                </a:solidFill>
                <a:highlight>
                  <a:srgbClr val="FFFFFF"/>
                </a:highlight>
              </a:rPr>
              <a:t>Biochemia medica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 vol. 25,1 (2015): 5-11.</a:t>
            </a:r>
            <a:endParaRPr sz="9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aseline="30000">
                <a:solidFill>
                  <a:schemeClr val="dk2"/>
                </a:solidFill>
                <a:highlight>
                  <a:srgbClr val="FFFFFF"/>
                </a:highlight>
              </a:rPr>
              <a:t>2 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Ernst, Anja F, and Casper J Albers. “Regression assumptions in clinical psychology research practice-a systematic review of common misconceptions.” </a:t>
            </a:r>
            <a:r>
              <a:rPr lang="en" sz="900" i="1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PeerJ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vol. 5 e3323. 16 May. 2017.</a:t>
            </a:r>
            <a:endParaRPr sz="900" baseline="300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820400" y="2039500"/>
            <a:ext cx="6719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Thiese et al.: </a:t>
            </a:r>
            <a:r>
              <a:rPr lang="en">
                <a:solidFill>
                  <a:schemeClr val="accent2"/>
                </a:solidFill>
                <a:highlight>
                  <a:schemeClr val="lt1"/>
                </a:highlight>
              </a:rPr>
              <a:t>Statistics are often used to evaluate relationships in </a:t>
            </a:r>
            <a:r>
              <a:rPr lang="en" b="1">
                <a:solidFill>
                  <a:schemeClr val="accent2"/>
                </a:solidFill>
                <a:highlight>
                  <a:schemeClr val="lt1"/>
                </a:highlight>
              </a:rPr>
              <a:t>biomedical</a:t>
            </a:r>
            <a:r>
              <a:rPr lang="en">
                <a:solidFill>
                  <a:schemeClr val="accent2"/>
                </a:solidFill>
                <a:highlight>
                  <a:schemeClr val="lt1"/>
                </a:highlight>
              </a:rPr>
              <a:t> research, but </a:t>
            </a:r>
            <a:r>
              <a:rPr lang="en" b="1">
                <a:solidFill>
                  <a:schemeClr val="accent2"/>
                </a:solidFill>
                <a:highlight>
                  <a:schemeClr val="lt1"/>
                </a:highlight>
              </a:rPr>
              <a:t>inappropriate assumption dealing</a:t>
            </a:r>
            <a:r>
              <a:rPr lang="en">
                <a:solidFill>
                  <a:schemeClr val="accent2"/>
                </a:solidFill>
                <a:highlight>
                  <a:schemeClr val="lt1"/>
                </a:highlight>
              </a:rPr>
              <a:t> may leads to misuse of statistical tests and invalidated results.</a:t>
            </a:r>
            <a:endParaRPr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25" y="2108525"/>
            <a:ext cx="788700" cy="7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820650" y="2973425"/>
            <a:ext cx="64017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Ernst and Albers: </a:t>
            </a:r>
            <a:r>
              <a:rPr lang="en" b="1">
                <a:solidFill>
                  <a:schemeClr val="accent2"/>
                </a:solidFill>
                <a:highlight>
                  <a:schemeClr val="lt1"/>
                </a:highlight>
              </a:rPr>
              <a:t>Incorrect dealing with assumptions</a:t>
            </a:r>
            <a:r>
              <a:rPr lang="en">
                <a:solidFill>
                  <a:schemeClr val="accent2"/>
                </a:solidFill>
                <a:highlight>
                  <a:schemeClr val="lt1"/>
                </a:highlight>
              </a:rPr>
              <a:t> of the standard linear regression model in </a:t>
            </a:r>
            <a:r>
              <a:rPr lang="en" b="1">
                <a:solidFill>
                  <a:schemeClr val="accent2"/>
                </a:solidFill>
                <a:highlight>
                  <a:schemeClr val="lt1"/>
                </a:highlight>
              </a:rPr>
              <a:t>clinical psychology</a:t>
            </a:r>
            <a:r>
              <a:rPr lang="en">
                <a:solidFill>
                  <a:schemeClr val="accent2"/>
                </a:solidFill>
                <a:highlight>
                  <a:schemeClr val="lt1"/>
                </a:highlight>
              </a:rPr>
              <a:t> are widespread and could lead to problematic validity.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625" y="3004325"/>
            <a:ext cx="788700" cy="7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50" y="993000"/>
            <a:ext cx="6584675" cy="34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Linear Regression(GuidedStats)</a:t>
            </a:r>
            <a:endParaRPr/>
          </a:p>
        </p:txBody>
      </p:sp>
      <p:cxnSp>
        <p:nvCxnSpPr>
          <p:cNvPr id="359" name="Google Shape;359;p32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2"/>
          <p:cNvSpPr txBox="1"/>
          <p:nvPr/>
        </p:nvSpPr>
        <p:spPr>
          <a:xfrm>
            <a:off x="7069476" y="2050000"/>
            <a:ext cx="1836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❹ Select training set size and 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1" name="Google Shape;3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841" y="1556220"/>
            <a:ext cx="296700" cy="29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32"/>
          <p:cNvCxnSpPr>
            <a:endCxn id="360" idx="0"/>
          </p:cNvCxnSpPr>
          <p:nvPr/>
        </p:nvCxnSpPr>
        <p:spPr>
          <a:xfrm>
            <a:off x="5344926" y="1723600"/>
            <a:ext cx="2643000" cy="326400"/>
          </a:xfrm>
          <a:prstGeom prst="bentConnector2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3" name="Google Shape;363;p32"/>
          <p:cNvSpPr txBox="1"/>
          <p:nvPr/>
        </p:nvSpPr>
        <p:spPr>
          <a:xfrm>
            <a:off x="7069475" y="3193425"/>
            <a:ext cx="1836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❺ Evaluate the model using metrics and residual plot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64" name="Google Shape;364;p32"/>
          <p:cNvCxnSpPr/>
          <p:nvPr/>
        </p:nvCxnSpPr>
        <p:spPr>
          <a:xfrm>
            <a:off x="1408475" y="4316650"/>
            <a:ext cx="5745300" cy="4458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5" name="Google Shape;365;p32"/>
          <p:cNvSpPr txBox="1"/>
          <p:nvPr/>
        </p:nvSpPr>
        <p:spPr>
          <a:xfrm>
            <a:off x="7069475" y="4109500"/>
            <a:ext cx="19692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❻ Refer to the explanation block to learn how to export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66" name="Google Shape;366;p32"/>
          <p:cNvCxnSpPr/>
          <p:nvPr/>
        </p:nvCxnSpPr>
        <p:spPr>
          <a:xfrm>
            <a:off x="4618450" y="3507675"/>
            <a:ext cx="2443800" cy="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Linear Regression(GuidedStats)</a:t>
            </a:r>
            <a:endParaRPr/>
          </a:p>
        </p:txBody>
      </p:sp>
      <p:cxnSp>
        <p:nvCxnSpPr>
          <p:cNvPr id="373" name="Google Shape;373;p33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4" name="Google Shape;374;p33"/>
          <p:cNvPicPr preferRelativeResize="0"/>
          <p:nvPr/>
        </p:nvPicPr>
        <p:blipFill rotWithShape="1">
          <a:blip r:embed="rId3">
            <a:alphaModFix/>
          </a:blip>
          <a:srcRect r="54450"/>
          <a:stretch/>
        </p:blipFill>
        <p:spPr>
          <a:xfrm>
            <a:off x="1787500" y="1175229"/>
            <a:ext cx="2838086" cy="35775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33"/>
          <p:cNvCxnSpPr/>
          <p:nvPr/>
        </p:nvCxnSpPr>
        <p:spPr>
          <a:xfrm rot="10800000" flipH="1">
            <a:off x="4642100" y="1635632"/>
            <a:ext cx="619800" cy="93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" name="Google Shape;376;p33"/>
          <p:cNvSpPr txBox="1"/>
          <p:nvPr/>
        </p:nvSpPr>
        <p:spPr>
          <a:xfrm>
            <a:off x="5255961" y="1492169"/>
            <a:ext cx="21300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❼ Export the model without outliers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5255963" y="945450"/>
            <a:ext cx="21300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Previously exported model with outliers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78" name="Google Shape;378;p33"/>
          <p:cNvCxnSpPr>
            <a:endCxn id="377" idx="1"/>
          </p:cNvCxnSpPr>
          <p:nvPr/>
        </p:nvCxnSpPr>
        <p:spPr>
          <a:xfrm>
            <a:off x="4625663" y="1327800"/>
            <a:ext cx="630300" cy="3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9" name="Google Shape;379;p33"/>
          <p:cNvCxnSpPr/>
          <p:nvPr/>
        </p:nvCxnSpPr>
        <p:spPr>
          <a:xfrm>
            <a:off x="4642103" y="3051383"/>
            <a:ext cx="630300" cy="3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33"/>
          <p:cNvSpPr txBox="1"/>
          <p:nvPr/>
        </p:nvSpPr>
        <p:spPr>
          <a:xfrm>
            <a:off x="5206772" y="2876328"/>
            <a:ext cx="2130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❽ Compare two models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1" name="Google Shape;381;p33"/>
          <p:cNvCxnSpPr/>
          <p:nvPr/>
        </p:nvCxnSpPr>
        <p:spPr>
          <a:xfrm>
            <a:off x="4652538" y="4601411"/>
            <a:ext cx="630300" cy="3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33"/>
          <p:cNvSpPr txBox="1"/>
          <p:nvPr/>
        </p:nvSpPr>
        <p:spPr>
          <a:xfrm>
            <a:off x="5309915" y="4368737"/>
            <a:ext cx="2130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➒ Export the dataset without outliers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" name="Google Shape;38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Linear Regression(GuidedStats)</a:t>
            </a:r>
            <a:endParaRPr/>
          </a:p>
        </p:txBody>
      </p:sp>
      <p:cxnSp>
        <p:nvCxnSpPr>
          <p:cNvPr id="389" name="Google Shape;389;p34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0" name="Google Shape;3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00" y="1226600"/>
            <a:ext cx="4283179" cy="335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750" y="904775"/>
            <a:ext cx="3666274" cy="25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 txBox="1"/>
          <p:nvPr/>
        </p:nvSpPr>
        <p:spPr>
          <a:xfrm>
            <a:off x="5200074" y="3704750"/>
            <a:ext cx="3272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❿ Plot two models with training data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93" name="Google Shape;393;p34"/>
          <p:cNvCxnSpPr>
            <a:endCxn id="392" idx="1"/>
          </p:cNvCxnSpPr>
          <p:nvPr/>
        </p:nvCxnSpPr>
        <p:spPr>
          <a:xfrm>
            <a:off x="4570074" y="3896150"/>
            <a:ext cx="6300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4" name="Google Shape;39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cxnSp>
        <p:nvCxnSpPr>
          <p:cNvPr id="400" name="Google Shape;400;p35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35"/>
          <p:cNvSpPr txBox="1">
            <a:spLocks noGrp="1"/>
          </p:cNvSpPr>
          <p:nvPr>
            <p:ph type="body" idx="1"/>
          </p:nvPr>
        </p:nvSpPr>
        <p:spPr>
          <a:xfrm>
            <a:off x="415900" y="879700"/>
            <a:ext cx="8520600" cy="37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Support </a:t>
            </a: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</a:rPr>
              <a:t>more common statistical practices: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Chi-squared Test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ANOVA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More </a:t>
            </a: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</a:rPr>
              <a:t>flexible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In-situ comparison of models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Allowing adding steps to workflow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Self-defined steps/workflows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FF"/>
                </a:highlight>
              </a:rPr>
              <a:t>Incorporate more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high-level data analysis tasks:	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Kandel et al.: common data analysis process - discovery, wrangling, profiling, modeling, and report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Variable profiling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Common data transformation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402" name="Google Shape;402;p35"/>
          <p:cNvCxnSpPr/>
          <p:nvPr/>
        </p:nvCxnSpPr>
        <p:spPr>
          <a:xfrm rot="10800000" flipH="1">
            <a:off x="415900" y="4509650"/>
            <a:ext cx="8463900" cy="357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35"/>
          <p:cNvSpPr txBox="1"/>
          <p:nvPr/>
        </p:nvSpPr>
        <p:spPr>
          <a:xfrm>
            <a:off x="415900" y="4518300"/>
            <a:ext cx="78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aseline="30000">
                <a:solidFill>
                  <a:schemeClr val="dk2"/>
                </a:solidFill>
                <a:highlight>
                  <a:srgbClr val="FFFFFF"/>
                </a:highlight>
              </a:rPr>
              <a:t>1 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S. Kandel, A. Paepcke, J. M. Hellerstein, and J. Heer. Enterprise data analysis and visualization: An interview study. </a:t>
            </a:r>
            <a:r>
              <a:rPr lang="en" sz="900" i="1">
                <a:solidFill>
                  <a:schemeClr val="dk2"/>
                </a:solidFill>
                <a:highlight>
                  <a:srgbClr val="FFFFFF"/>
                </a:highlight>
              </a:rPr>
              <a:t>IEEE Transactions on</a:t>
            </a:r>
            <a:r>
              <a:rPr lang="en" sz="900" i="1">
                <a:solidFill>
                  <a:schemeClr val="dk2"/>
                </a:solidFill>
              </a:rPr>
              <a:t> </a:t>
            </a:r>
            <a:r>
              <a:rPr lang="en" sz="900" i="1">
                <a:solidFill>
                  <a:schemeClr val="dk2"/>
                </a:solidFill>
                <a:highlight>
                  <a:srgbClr val="FFFFFF"/>
                </a:highlight>
              </a:rPr>
              <a:t>Visualization and Computer Graphics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, 18:2917–2926, 2012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900" baseline="300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404" name="Google Shape;40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for feedback</a:t>
            </a:r>
            <a:endParaRPr/>
          </a:p>
        </p:txBody>
      </p:sp>
      <p:cxnSp>
        <p:nvCxnSpPr>
          <p:cNvPr id="411" name="Google Shape;411;p36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36"/>
          <p:cNvSpPr txBox="1"/>
          <p:nvPr/>
        </p:nvSpPr>
        <p:spPr>
          <a:xfrm>
            <a:off x="643150" y="789125"/>
            <a:ext cx="7960500" cy="27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 b="1" dirty="0">
                <a:solidFill>
                  <a:schemeClr val="dk1"/>
                </a:solidFill>
              </a:rPr>
              <a:t>Background</a:t>
            </a:r>
            <a:r>
              <a:rPr lang="en" sz="1600" dirty="0">
                <a:solidFill>
                  <a:schemeClr val="dk1"/>
                </a:solidFill>
              </a:rPr>
              <a:t>: Misuse of statistics exists in many study fields, what would be best motivation for the paper?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 b="1" dirty="0">
                <a:solidFill>
                  <a:schemeClr val="dk1"/>
                </a:solidFill>
              </a:rPr>
              <a:t>Related work</a:t>
            </a:r>
            <a:r>
              <a:rPr lang="en" sz="1600" dirty="0">
                <a:solidFill>
                  <a:schemeClr val="dk1"/>
                </a:solidFill>
              </a:rPr>
              <a:t> is divided into two parts: Interactions parameterizing statistical analysis, </a:t>
            </a:r>
            <a:r>
              <a:rPr lang="en" sz="1600" dirty="0" err="1">
                <a:solidFill>
                  <a:schemeClr val="dk1"/>
                </a:solidFill>
              </a:rPr>
              <a:t>Softwares</a:t>
            </a:r>
            <a:r>
              <a:rPr lang="en" sz="1600" dirty="0">
                <a:solidFill>
                  <a:schemeClr val="dk1"/>
                </a:solidFill>
              </a:rPr>
              <a:t> for guided statistical analysis. 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dirty="0">
                <a:solidFill>
                  <a:schemeClr val="dk1"/>
                </a:solidFill>
              </a:rPr>
              <a:t>Is this division reasonable? 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dirty="0">
                <a:solidFill>
                  <a:schemeClr val="dk1"/>
                </a:solidFill>
              </a:rPr>
              <a:t>Are there any other research fields should be addressed?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 dirty="0">
                <a:solidFill>
                  <a:schemeClr val="dk1"/>
                </a:solidFill>
              </a:rPr>
              <a:t>Is the </a:t>
            </a:r>
            <a:r>
              <a:rPr lang="en" sz="1600" b="1" dirty="0">
                <a:solidFill>
                  <a:schemeClr val="dk1"/>
                </a:solidFill>
              </a:rPr>
              <a:t>use case</a:t>
            </a:r>
            <a:r>
              <a:rPr lang="en" sz="1600" dirty="0">
                <a:solidFill>
                  <a:schemeClr val="dk1"/>
                </a:solidFill>
              </a:rPr>
              <a:t> convincing? 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dirty="0">
                <a:solidFill>
                  <a:schemeClr val="dk1"/>
                </a:solidFill>
              </a:rPr>
              <a:t>Should it be compared with the cases where users perform the same data analysis task with UI-based only or code-based only tools?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5095975" y="2932849"/>
            <a:ext cx="3335400" cy="1152300"/>
          </a:xfrm>
          <a:prstGeom prst="flowChartAlternateProcess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cxnSp>
        <p:nvCxnSpPr>
          <p:cNvPr id="81" name="Google Shape;81;p15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5"/>
          <p:cNvSpPr txBox="1"/>
          <p:nvPr/>
        </p:nvSpPr>
        <p:spPr>
          <a:xfrm>
            <a:off x="311700" y="825025"/>
            <a:ext cx="84639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Current statistical analysis tools (R, Python, SPSS, STATA, etc.)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Provide</a:t>
            </a:r>
            <a:r>
              <a:rPr lang="en" b="1" dirty="0">
                <a:solidFill>
                  <a:schemeClr val="dk1"/>
                </a:solidFill>
              </a:rPr>
              <a:t> limited instructions and explanations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Do not </a:t>
            </a:r>
            <a:r>
              <a:rPr lang="en" b="1" dirty="0">
                <a:solidFill>
                  <a:schemeClr val="dk1"/>
                </a:solidFill>
              </a:rPr>
              <a:t>verify your decision choices </a:t>
            </a:r>
            <a:r>
              <a:rPr lang="en" dirty="0">
                <a:solidFill>
                  <a:schemeClr val="dk1"/>
                </a:solidFill>
              </a:rPr>
              <a:t>(what test statistics should be used, what assumptions should be verified first)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b="1" dirty="0">
                <a:solidFill>
                  <a:schemeClr val="dk1"/>
                </a:solidFill>
              </a:rPr>
              <a:t>Are either only UI or code based, but do not integrate both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725" y="3062675"/>
            <a:ext cx="1008246" cy="7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050" y="3167013"/>
            <a:ext cx="20254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991900" y="4206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UI-based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24200" y="2932849"/>
            <a:ext cx="3335400" cy="1152300"/>
          </a:xfrm>
          <a:prstGeom prst="flowChartAlternateProcess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6169625" y="4206625"/>
            <a:ext cx="12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Code-based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5">
            <a:alphaModFix/>
          </a:blip>
          <a:srcRect t="27049"/>
          <a:stretch/>
        </p:blipFill>
        <p:spPr>
          <a:xfrm>
            <a:off x="1163438" y="3150425"/>
            <a:ext cx="983025" cy="71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8900" y="3395101"/>
            <a:ext cx="1395275" cy="3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415900" y="713700"/>
            <a:ext cx="84165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UI automates the correct practices of workflow, but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</a:rPr>
              <a:t>lacks the flexibility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to adapt to specific tasks</a:t>
            </a:r>
            <a:endParaRPr sz="1800"/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t="79486"/>
          <a:stretch/>
        </p:blipFill>
        <p:spPr>
          <a:xfrm>
            <a:off x="5509968" y="3282344"/>
            <a:ext cx="3398533" cy="81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r="21123"/>
          <a:stretch/>
        </p:blipFill>
        <p:spPr>
          <a:xfrm>
            <a:off x="338275" y="1767075"/>
            <a:ext cx="3186629" cy="297166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657132" y="2351517"/>
            <a:ext cx="2212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➊ Click to select dependent variable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416" y="2207605"/>
            <a:ext cx="296700" cy="2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416" y="3090970"/>
            <a:ext cx="296700" cy="2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3657135" y="3134819"/>
            <a:ext cx="20631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➋ Click to select independent variables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>
            <a:off x="1769594" y="2283362"/>
            <a:ext cx="2221800" cy="184800"/>
          </a:xfrm>
          <a:prstGeom prst="bentConnector3">
            <a:avLst>
              <a:gd name="adj1" fmla="val 99998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1769594" y="3018316"/>
            <a:ext cx="2221800" cy="182400"/>
          </a:xfrm>
          <a:prstGeom prst="bentConnector3">
            <a:avLst>
              <a:gd name="adj1" fmla="val 99998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t="32768" b="48712"/>
          <a:stretch/>
        </p:blipFill>
        <p:spPr>
          <a:xfrm>
            <a:off x="5536543" y="2358110"/>
            <a:ext cx="3398533" cy="73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5216226" y="2921461"/>
            <a:ext cx="402900" cy="36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cxnSp>
        <p:nvCxnSpPr>
          <p:cNvPr id="107" name="Google Shape;107;p16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t="79486"/>
          <a:stretch/>
        </p:blipFill>
        <p:spPr>
          <a:xfrm>
            <a:off x="5205168" y="3510944"/>
            <a:ext cx="3398533" cy="81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r="21123"/>
          <a:stretch/>
        </p:blipFill>
        <p:spPr>
          <a:xfrm>
            <a:off x="959475" y="1995675"/>
            <a:ext cx="3186629" cy="297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t="32768" b="48712"/>
          <a:stretch/>
        </p:blipFill>
        <p:spPr>
          <a:xfrm>
            <a:off x="5307943" y="2586710"/>
            <a:ext cx="3398533" cy="73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4542026" y="3150061"/>
            <a:ext cx="402900" cy="36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548500" y="728372"/>
            <a:ext cx="8416500" cy="718800"/>
            <a:chOff x="1624700" y="4224247"/>
            <a:chExt cx="8416500" cy="718800"/>
          </a:xfrm>
        </p:grpSpPr>
        <p:sp>
          <p:nvSpPr>
            <p:cNvPr id="118" name="Google Shape;118;p17"/>
            <p:cNvSpPr txBox="1"/>
            <p:nvPr/>
          </p:nvSpPr>
          <p:spPr>
            <a:xfrm>
              <a:off x="1624700" y="4224247"/>
              <a:ext cx="84165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highlight>
                    <a:srgbClr val="FFFFFF"/>
                  </a:highlight>
                </a:rPr>
                <a:t>Standard linear regression can be performed with </a:t>
              </a:r>
              <a:r>
                <a:rPr lang="en" sz="1800" b="1">
                  <a:solidFill>
                    <a:schemeClr val="dk1"/>
                  </a:solidFill>
                  <a:highlight>
                    <a:srgbClr val="FFFFFF"/>
                  </a:highlight>
                </a:rPr>
                <a:t>few </a:t>
              </a:r>
              <a:endParaRPr sz="1800" b="1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marL="9144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9" name="Google Shape;11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55972" y="4329014"/>
              <a:ext cx="276248" cy="2762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" name="Google Shape;120;p17"/>
          <p:cNvPicPr preferRelativeResize="0"/>
          <p:nvPr/>
        </p:nvPicPr>
        <p:blipFill rotWithShape="1">
          <a:blip r:embed="rId6">
            <a:alphaModFix/>
          </a:blip>
          <a:srcRect t="27049"/>
          <a:stretch/>
        </p:blipFill>
        <p:spPr>
          <a:xfrm>
            <a:off x="414463" y="872288"/>
            <a:ext cx="983025" cy="7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1548500" y="1074735"/>
            <a:ext cx="8416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if we would like to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Plot the density of variables to check their reliability?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Compare the prediction power of two models on a new dataset?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cxnSp>
        <p:nvCxnSpPr>
          <p:cNvPr id="123" name="Google Shape;123;p17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32898"/>
            <a:ext cx="3351225" cy="12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415900" y="789900"/>
            <a:ext cx="84165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Code has high flexibility to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adapt to domain tasks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, but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</a:rPr>
              <a:t>lacks explicit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</a:rPr>
              <a:t>instructions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on workflows and cannot assure the </a:t>
            </a:r>
            <a:r>
              <a:rPr lang="en" sz="1800" b="1">
                <a:solidFill>
                  <a:schemeClr val="dk1"/>
                </a:solidFill>
                <a:highlight>
                  <a:srgbClr val="FFFFFF"/>
                </a:highlight>
              </a:rPr>
              <a:t>correctness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of steps</a:t>
            </a:r>
            <a:endParaRPr sz="1800"/>
          </a:p>
        </p:txBody>
      </p:sp>
      <p:sp>
        <p:nvSpPr>
          <p:cNvPr id="131" name="Google Shape;131;p18"/>
          <p:cNvSpPr txBox="1"/>
          <p:nvPr/>
        </p:nvSpPr>
        <p:spPr>
          <a:xfrm>
            <a:off x="3746982" y="2538667"/>
            <a:ext cx="2212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➊  Create variables based on requirements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2" name="Google Shape;132;p18"/>
          <p:cNvCxnSpPr>
            <a:endCxn id="131" idx="0"/>
          </p:cNvCxnSpPr>
          <p:nvPr/>
        </p:nvCxnSpPr>
        <p:spPr>
          <a:xfrm>
            <a:off x="3083382" y="2363767"/>
            <a:ext cx="1770000" cy="174900"/>
          </a:xfrm>
          <a:prstGeom prst="bentConnector2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8"/>
          <p:cNvSpPr txBox="1"/>
          <p:nvPr/>
        </p:nvSpPr>
        <p:spPr>
          <a:xfrm>
            <a:off x="3746982" y="3376867"/>
            <a:ext cx="2212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➋  Fit model and print summary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4" name="Google Shape;134;p18"/>
          <p:cNvCxnSpPr>
            <a:endCxn id="133" idx="0"/>
          </p:cNvCxnSpPr>
          <p:nvPr/>
        </p:nvCxnSpPr>
        <p:spPr>
          <a:xfrm>
            <a:off x="1386882" y="3180067"/>
            <a:ext cx="3466500" cy="196800"/>
          </a:xfrm>
          <a:prstGeom prst="bentConnector2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18"/>
          <p:cNvSpPr/>
          <p:nvPr/>
        </p:nvSpPr>
        <p:spPr>
          <a:xfrm>
            <a:off x="5368626" y="3073861"/>
            <a:ext cx="402900" cy="36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882" y="2081275"/>
            <a:ext cx="2955619" cy="195538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cxnSp>
        <p:nvCxnSpPr>
          <p:cNvPr id="138" name="Google Shape;138;p18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446745"/>
            <a:ext cx="3319941" cy="119914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415900" y="789900"/>
            <a:ext cx="84165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Code has high flexibility to adapt to domain tasks, but </a:t>
            </a: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</a:rPr>
              <a:t>lacks explicit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</a:rPr>
              <a:t>instructions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on workflows and cannot assure the </a:t>
            </a:r>
            <a:r>
              <a:rPr lang="en" sz="1800" b="1">
                <a:solidFill>
                  <a:schemeClr val="dk1"/>
                </a:solidFill>
                <a:highlight>
                  <a:schemeClr val="lt1"/>
                </a:highlight>
              </a:rPr>
              <a:t>correctness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 of steps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3677275" y="3115775"/>
            <a:ext cx="19317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 ➌ Plot density curve for this specific dataset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47" name="Google Shape;147;p19"/>
          <p:cNvCxnSpPr/>
          <p:nvPr/>
        </p:nvCxnSpPr>
        <p:spPr>
          <a:xfrm>
            <a:off x="2842772" y="3027894"/>
            <a:ext cx="1619700" cy="158700"/>
          </a:xfrm>
          <a:prstGeom prst="bentConnector3">
            <a:avLst>
              <a:gd name="adj1" fmla="val 100032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19"/>
          <p:cNvSpPr/>
          <p:nvPr/>
        </p:nvSpPr>
        <p:spPr>
          <a:xfrm>
            <a:off x="5313552" y="2910146"/>
            <a:ext cx="368700" cy="32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138" y="2141100"/>
            <a:ext cx="2730112" cy="21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cxnSp>
        <p:nvCxnSpPr>
          <p:cNvPr id="151" name="Google Shape;151;p19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00" y="3557386"/>
            <a:ext cx="2851964" cy="103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2545775" y="692025"/>
            <a:ext cx="6201000" cy="1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Code is customizable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But how we can assure that 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The variables in OLS do not violate assumptions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The density plot is the correct way to inspect the variable</a:t>
            </a:r>
            <a:endParaRPr sz="1000"/>
          </a:p>
        </p:txBody>
      </p:sp>
      <p:sp>
        <p:nvSpPr>
          <p:cNvPr id="159" name="Google Shape;159;p20"/>
          <p:cNvSpPr/>
          <p:nvPr/>
        </p:nvSpPr>
        <p:spPr>
          <a:xfrm>
            <a:off x="4288921" y="3885930"/>
            <a:ext cx="316800" cy="28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650" y="3322213"/>
            <a:ext cx="1910150" cy="151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25" y="914150"/>
            <a:ext cx="202540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713" y="2199700"/>
            <a:ext cx="2869157" cy="1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7">
            <a:alphaModFix/>
          </a:blip>
          <a:srcRect t="40089" b="30864"/>
          <a:stretch/>
        </p:blipFill>
        <p:spPr>
          <a:xfrm>
            <a:off x="4968625" y="2413650"/>
            <a:ext cx="3389100" cy="6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4288921" y="2590530"/>
            <a:ext cx="316800" cy="28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cxnSp>
        <p:nvCxnSpPr>
          <p:cNvPr id="166" name="Google Shape;166;p20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/>
        </p:nvSpPr>
        <p:spPr>
          <a:xfrm>
            <a:off x="643150" y="789125"/>
            <a:ext cx="79605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A desirable statistical analysis tool: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Balance between code and UI: </a:t>
            </a: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flexibility and sufficient guidance</a:t>
            </a:r>
            <a:endParaRPr sz="16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Provides</a:t>
            </a:r>
            <a:r>
              <a:rPr lang="en" sz="1600" b="1">
                <a:solidFill>
                  <a:schemeClr val="dk1"/>
                </a:solidFill>
              </a:rPr>
              <a:t> instructions on the procedures </a:t>
            </a:r>
            <a:r>
              <a:rPr lang="en" sz="1600">
                <a:solidFill>
                  <a:schemeClr val="dk1"/>
                </a:solidFill>
              </a:rPr>
              <a:t>and</a:t>
            </a:r>
            <a:r>
              <a:rPr lang="en" sz="1600" b="1">
                <a:solidFill>
                  <a:schemeClr val="dk1"/>
                </a:solidFill>
              </a:rPr>
              <a:t> explanations of statistical concepts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 b="1">
                <a:solidFill>
                  <a:schemeClr val="dk1"/>
                </a:solidFill>
              </a:rPr>
              <a:t>Automatically verifies assumptions</a:t>
            </a:r>
            <a:r>
              <a:rPr lang="en" sz="1600">
                <a:solidFill>
                  <a:schemeClr val="dk1"/>
                </a:solidFill>
              </a:rPr>
              <a:t> and decision choices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cxnSp>
        <p:nvCxnSpPr>
          <p:cNvPr id="174" name="Google Shape;174;p21"/>
          <p:cNvCxnSpPr/>
          <p:nvPr/>
        </p:nvCxnSpPr>
        <p:spPr>
          <a:xfrm rot="10800000" flipH="1">
            <a:off x="415900" y="623450"/>
            <a:ext cx="8463900" cy="357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1"/>
          <p:cNvSpPr/>
          <p:nvPr/>
        </p:nvSpPr>
        <p:spPr>
          <a:xfrm>
            <a:off x="5095975" y="2932849"/>
            <a:ext cx="3335400" cy="1152300"/>
          </a:xfrm>
          <a:prstGeom prst="flowChartAlternateProcess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725" y="3062675"/>
            <a:ext cx="1008246" cy="7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050" y="3167013"/>
            <a:ext cx="202540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991900" y="4206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UI-based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824200" y="2932849"/>
            <a:ext cx="3335400" cy="1152300"/>
          </a:xfrm>
          <a:prstGeom prst="flowChartAlternateProcess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6169625" y="4206625"/>
            <a:ext cx="12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code-based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5">
            <a:alphaModFix/>
          </a:blip>
          <a:srcRect t="27049"/>
          <a:stretch/>
        </p:blipFill>
        <p:spPr>
          <a:xfrm>
            <a:off x="1163438" y="3150425"/>
            <a:ext cx="983025" cy="71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8900" y="3395101"/>
            <a:ext cx="1395275" cy="3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1295</Words>
  <Application>Microsoft Macintosh PowerPoint</Application>
  <PresentationFormat>On-screen Show (16:9)</PresentationFormat>
  <Paragraphs>165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Roboto</vt:lpstr>
      <vt:lpstr>Arial</vt:lpstr>
      <vt:lpstr>Calibri</vt:lpstr>
      <vt:lpstr>Simple Light</vt:lpstr>
      <vt:lpstr>PowerPoint Presentation</vt:lpstr>
      <vt:lpstr>Background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Related Work: Interactions parametrizing code</vt:lpstr>
      <vt:lpstr>Related Work: Interactions parametrizing statistical analysis</vt:lpstr>
      <vt:lpstr>Related Work: Softwares for guided statistical analysis</vt:lpstr>
      <vt:lpstr>Related Work: Softwares for guided statistical analysis</vt:lpstr>
      <vt:lpstr>GuidedStats</vt:lpstr>
      <vt:lpstr>System Design</vt:lpstr>
      <vt:lpstr>Use Case: Linear Regression(GuidedStats)</vt:lpstr>
      <vt:lpstr>Use Case: Linear Regression(GuidedStats)</vt:lpstr>
      <vt:lpstr>Use Case: Linear Regression(GuidedStats)</vt:lpstr>
      <vt:lpstr>Use Case: Linear Regression(GuidedStats)</vt:lpstr>
      <vt:lpstr>Use Case: Linear Regression(GuidedStats)</vt:lpstr>
      <vt:lpstr>Use Case: Linear Regression(GuidedStats)</vt:lpstr>
      <vt:lpstr>Use Case: Linear Regression(GuidedStats)</vt:lpstr>
      <vt:lpstr>Future Work</vt:lpstr>
      <vt:lpstr>Questions for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ZhangYuqi</cp:lastModifiedBy>
  <cp:revision>2</cp:revision>
  <dcterms:modified xsi:type="dcterms:W3CDTF">2024-03-30T02:11:33Z</dcterms:modified>
</cp:coreProperties>
</file>